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4" r:id="rId3"/>
    <p:sldId id="265" r:id="rId4"/>
    <p:sldId id="266" r:id="rId5"/>
    <p:sldId id="257" r:id="rId6"/>
    <p:sldId id="260" r:id="rId7"/>
    <p:sldId id="272" r:id="rId8"/>
    <p:sldId id="270" r:id="rId9"/>
    <p:sldId id="271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6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3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>
              <a:buFont typeface="+mj-lt"/>
              <a:buAutoNum type="arabicPeriod"/>
              <a:defRPr/>
            </a:lvl1pPr>
            <a:lvl2pPr marL="228600" indent="-228600">
              <a:buFont typeface="+mj-lt"/>
              <a:buAutoNum type="arabicPeriod"/>
              <a:defRPr/>
            </a:lvl2pPr>
            <a:lvl3pPr marL="228600">
              <a:buFont typeface="+mj-lt"/>
              <a:buAutoNum type="arabicPeriod"/>
              <a:defRPr/>
            </a:lvl3pPr>
            <a:lvl4pPr marL="228600" indent="-228600">
              <a:buFont typeface="+mj-lt"/>
              <a:buAutoNum type="arabicPeriod"/>
              <a:defRPr/>
            </a:lvl4pPr>
            <a:lvl5pPr marL="2286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3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9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2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8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2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1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E8B8-957A-47E2-A464-55AB5658B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>
                    <a:alpha val="80000"/>
                  </a:schemeClr>
                </a:solidFill>
                <a:latin typeface="Adobe Garamond Pro Bold" panose="02020702060506020403" pitchFamily="18" charset="0"/>
              </a:rPr>
              <a:t>Recycling Effectiveness in Massachusetts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3C3B7-4163-41A1-B599-567FA5D15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>
                    <a:alpha val="80000"/>
                  </a:schemeClr>
                </a:solidFill>
                <a:latin typeface="+mj-lt"/>
              </a:rPr>
              <a:t>Statistical Analysis by Diana Giulietti</a:t>
            </a:r>
          </a:p>
          <a:p>
            <a:pPr algn="l"/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February, 2021</a:t>
            </a:r>
          </a:p>
        </p:txBody>
      </p:sp>
      <p:sp>
        <p:nvSpPr>
          <p:cNvPr id="6" name="Wave 5">
            <a:extLst>
              <a:ext uri="{FF2B5EF4-FFF2-40B4-BE49-F238E27FC236}">
                <a16:creationId xmlns:a16="http://schemas.microsoft.com/office/drawing/2014/main" id="{FBCEFF02-DD0F-4A1C-9E46-4212A49800ED}"/>
              </a:ext>
            </a:extLst>
          </p:cNvPr>
          <p:cNvSpPr/>
          <p:nvPr/>
        </p:nvSpPr>
        <p:spPr>
          <a:xfrm rot="16200000">
            <a:off x="6417972" y="-2281481"/>
            <a:ext cx="9784080" cy="12344400"/>
          </a:xfrm>
          <a:prstGeom prst="wave">
            <a:avLst>
              <a:gd name="adj1" fmla="val 12500"/>
              <a:gd name="adj2" fmla="val -280"/>
            </a:avLst>
          </a:prstGeom>
          <a:blipFill dpi="0" rotWithShape="0">
            <a:blip r:embed="rId2">
              <a:alphaModFix amt="47000"/>
            </a:blip>
            <a:srcRect/>
            <a:stretch>
              <a:fillRect l="-24000" t="-6000"/>
            </a:stretch>
          </a:blip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85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F2E4-5CE4-497E-B118-33634C3F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Trends within Clusters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F600A-AED3-45DD-AD5B-9FDDA346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10" y="1820864"/>
            <a:ext cx="3496448" cy="53287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u="sng" dirty="0">
                <a:latin typeface="Adobe Garamond Pro Bold" panose="02020702060506020403" pitchFamily="18" charset="0"/>
              </a:rPr>
              <a:t>Rural</a:t>
            </a:r>
            <a:endParaRPr lang="en-US" u="sng" dirty="0">
              <a:latin typeface="Adobe Garamond Pro Bold" panose="02020702060506020403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F92443-5084-49BD-898C-A43B71CFF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4359" y="1820864"/>
            <a:ext cx="3513667" cy="53287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u="sng" dirty="0">
                <a:latin typeface="Adobe Garamond Pro Bold" panose="02020702060506020403" pitchFamily="18" charset="0"/>
              </a:rPr>
              <a:t>Suburban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D6ECCAE-A4DB-4019-A1A9-D4C969D76AC0}"/>
              </a:ext>
            </a:extLst>
          </p:cNvPr>
          <p:cNvSpPr txBox="1">
            <a:spLocks/>
          </p:cNvSpPr>
          <p:nvPr/>
        </p:nvSpPr>
        <p:spPr>
          <a:xfrm>
            <a:off x="8166625" y="1820864"/>
            <a:ext cx="3513667" cy="532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None/>
              <a:defRPr sz="24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None/>
              <a:defRPr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None/>
              <a:defRPr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u="sng" dirty="0">
                <a:latin typeface="Adobe Garamond Pro Bold" panose="02020702060506020403" pitchFamily="18" charset="0"/>
              </a:rPr>
              <a:t>Urban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63B8AE-661C-45D2-B51F-E4008D18AD87}"/>
              </a:ext>
            </a:extLst>
          </p:cNvPr>
          <p:cNvSpPr txBox="1"/>
          <p:nvPr/>
        </p:nvSpPr>
        <p:spPr>
          <a:xfrm>
            <a:off x="457010" y="4523845"/>
            <a:ext cx="3496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Tip Fee as of 1/1/2020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PAYT/ SMART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the transfer station access fee?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What is the annual fee?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AB6E5-D6DB-494F-84B8-E6AFA12B31F9}"/>
              </a:ext>
            </a:extLst>
          </p:cNvPr>
          <p:cNvSpPr txBox="1"/>
          <p:nvPr/>
        </p:nvSpPr>
        <p:spPr>
          <a:xfrm>
            <a:off x="8175234" y="4461550"/>
            <a:ext cx="3496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Tip Fee as of 1/1/2020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Recycling enforcement applies to residential Generators not served by the Municipal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Annual Bulky Waste Limit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50F5C-41F2-4F5F-AEC4-24AE285D973B}"/>
              </a:ext>
            </a:extLst>
          </p:cNvPr>
          <p:cNvSpPr txBox="1"/>
          <p:nvPr/>
        </p:nvSpPr>
        <p:spPr>
          <a:xfrm>
            <a:off x="4322968" y="4523845"/>
            <a:ext cx="3496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PAYT/ SMART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SS Recycling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Tip Fee as of 1/1/2020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Recycling Collection Frequency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4B10EC-19D7-4C77-9389-F9F666EAD2D2}"/>
              </a:ext>
            </a:extLst>
          </p:cNvPr>
          <p:cNvGrpSpPr/>
          <p:nvPr/>
        </p:nvGrpSpPr>
        <p:grpSpPr>
          <a:xfrm>
            <a:off x="391979" y="2468496"/>
            <a:ext cx="3626510" cy="1722503"/>
            <a:chOff x="350266" y="2468496"/>
            <a:chExt cx="3626510" cy="1722503"/>
          </a:xfrm>
        </p:grpSpPr>
        <p:graphicFrame>
          <p:nvGraphicFramePr>
            <p:cNvPr id="16" name="Content Placeholder 6">
              <a:extLst>
                <a:ext uri="{FF2B5EF4-FFF2-40B4-BE49-F238E27FC236}">
                  <a16:creationId xmlns:a16="http://schemas.microsoft.com/office/drawing/2014/main" id="{9082C5FB-B0C9-47FC-BA6F-1A29B047614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37522531"/>
                </p:ext>
              </p:extLst>
            </p:nvPr>
          </p:nvGraphicFramePr>
          <p:xfrm>
            <a:off x="350266" y="2468496"/>
            <a:ext cx="3626510" cy="1722503"/>
          </p:xfrm>
          <a:graphic>
            <a:graphicData uri="http://schemas.openxmlformats.org/drawingml/2006/table">
              <a:tbl>
                <a:tblPr>
                  <a:tableStyleId>{D27102A9-8310-4765-A935-A1911B00CA55}</a:tableStyleId>
                </a:tblPr>
                <a:tblGrid>
                  <a:gridCol w="989789">
                    <a:extLst>
                      <a:ext uri="{9D8B030D-6E8A-4147-A177-3AD203B41FA5}">
                        <a16:colId xmlns:a16="http://schemas.microsoft.com/office/drawing/2014/main" val="383053608"/>
                      </a:ext>
                    </a:extLst>
                  </a:gridCol>
                  <a:gridCol w="766000">
                    <a:extLst>
                      <a:ext uri="{9D8B030D-6E8A-4147-A177-3AD203B41FA5}">
                        <a16:colId xmlns:a16="http://schemas.microsoft.com/office/drawing/2014/main" val="4212066098"/>
                      </a:ext>
                    </a:extLst>
                  </a:gridCol>
                  <a:gridCol w="688898">
                    <a:extLst>
                      <a:ext uri="{9D8B030D-6E8A-4147-A177-3AD203B41FA5}">
                        <a16:colId xmlns:a16="http://schemas.microsoft.com/office/drawing/2014/main" val="3250644173"/>
                      </a:ext>
                    </a:extLst>
                  </a:gridCol>
                  <a:gridCol w="637792">
                    <a:extLst>
                      <a:ext uri="{9D8B030D-6E8A-4147-A177-3AD203B41FA5}">
                        <a16:colId xmlns:a16="http://schemas.microsoft.com/office/drawing/2014/main" val="3233689017"/>
                      </a:ext>
                    </a:extLst>
                  </a:gridCol>
                  <a:gridCol w="544031">
                    <a:extLst>
                      <a:ext uri="{9D8B030D-6E8A-4147-A177-3AD203B41FA5}">
                        <a16:colId xmlns:a16="http://schemas.microsoft.com/office/drawing/2014/main" val="1455042089"/>
                      </a:ext>
                    </a:extLst>
                  </a:gridCol>
                </a:tblGrid>
                <a:tr h="498094">
                  <a:tc>
                    <a:txBody>
                      <a:bodyPr/>
                      <a:lstStyle/>
                      <a:p>
                        <a:pPr algn="l" fontAlgn="b"/>
                        <a:endPara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endParaRPr>
                      </a:p>
                    </a:txBody>
                    <a:tcPr marL="9525" marR="9525" marT="9525" marB="0" anchor="b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Training Set Score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Test Set Score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RMSE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MAE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28949220"/>
                    </a:ext>
                  </a:extLst>
                </a:tr>
                <a:tr h="306505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Bagging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0.796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0.142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0.077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0.061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95883695"/>
                    </a:ext>
                  </a:extLst>
                </a:tr>
                <a:tr h="306505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 err="1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RandomForest</a:t>
                        </a:r>
                        <a:endParaRPr 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0.839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0.132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0.078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0.060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70806972"/>
                    </a:ext>
                  </a:extLst>
                </a:tr>
                <a:tr h="304894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 err="1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GradientBoost</a:t>
                        </a:r>
                        <a:endParaRPr 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0.495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0.059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0.081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0.062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99203560"/>
                    </a:ext>
                  </a:extLst>
                </a:tr>
                <a:tr h="306505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Dummy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0.000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-0.018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0.084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0.068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532931817"/>
                    </a:ext>
                  </a:extLst>
                </a:tr>
              </a:tbl>
            </a:graphicData>
          </a:graphic>
        </p:graphicFrame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1195DDE-4DB7-433E-92F0-D0C75801D68A}"/>
                </a:ext>
              </a:extLst>
            </p:cNvPr>
            <p:cNvSpPr/>
            <p:nvPr/>
          </p:nvSpPr>
          <p:spPr>
            <a:xfrm>
              <a:off x="2230591" y="2958350"/>
              <a:ext cx="460851" cy="346384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98E4E-52F2-4E35-AEC5-C5ACFDB5C37B}"/>
              </a:ext>
            </a:extLst>
          </p:cNvPr>
          <p:cNvGrpSpPr/>
          <p:nvPr/>
        </p:nvGrpSpPr>
        <p:grpSpPr>
          <a:xfrm>
            <a:off x="4257937" y="2468496"/>
            <a:ext cx="3626510" cy="1722503"/>
            <a:chOff x="4282745" y="2468496"/>
            <a:chExt cx="3626510" cy="1722503"/>
          </a:xfrm>
        </p:grpSpPr>
        <p:graphicFrame>
          <p:nvGraphicFramePr>
            <p:cNvPr id="26" name="Content Placeholder 6">
              <a:extLst>
                <a:ext uri="{FF2B5EF4-FFF2-40B4-BE49-F238E27FC236}">
                  <a16:creationId xmlns:a16="http://schemas.microsoft.com/office/drawing/2014/main" id="{D62DFDE3-99E9-425F-8324-7AA3AEB373D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26825055"/>
                </p:ext>
              </p:extLst>
            </p:nvPr>
          </p:nvGraphicFramePr>
          <p:xfrm>
            <a:off x="4282745" y="2468496"/>
            <a:ext cx="3626510" cy="1722503"/>
          </p:xfrm>
          <a:graphic>
            <a:graphicData uri="http://schemas.openxmlformats.org/drawingml/2006/table">
              <a:tbl>
                <a:tblPr>
                  <a:tableStyleId>{D27102A9-8310-4765-A935-A1911B00CA55}</a:tableStyleId>
                </a:tblPr>
                <a:tblGrid>
                  <a:gridCol w="989789">
                    <a:extLst>
                      <a:ext uri="{9D8B030D-6E8A-4147-A177-3AD203B41FA5}">
                        <a16:colId xmlns:a16="http://schemas.microsoft.com/office/drawing/2014/main" val="383053608"/>
                      </a:ext>
                    </a:extLst>
                  </a:gridCol>
                  <a:gridCol w="766000">
                    <a:extLst>
                      <a:ext uri="{9D8B030D-6E8A-4147-A177-3AD203B41FA5}">
                        <a16:colId xmlns:a16="http://schemas.microsoft.com/office/drawing/2014/main" val="4212066098"/>
                      </a:ext>
                    </a:extLst>
                  </a:gridCol>
                  <a:gridCol w="688898">
                    <a:extLst>
                      <a:ext uri="{9D8B030D-6E8A-4147-A177-3AD203B41FA5}">
                        <a16:colId xmlns:a16="http://schemas.microsoft.com/office/drawing/2014/main" val="3250644173"/>
                      </a:ext>
                    </a:extLst>
                  </a:gridCol>
                  <a:gridCol w="637792">
                    <a:extLst>
                      <a:ext uri="{9D8B030D-6E8A-4147-A177-3AD203B41FA5}">
                        <a16:colId xmlns:a16="http://schemas.microsoft.com/office/drawing/2014/main" val="3233689017"/>
                      </a:ext>
                    </a:extLst>
                  </a:gridCol>
                  <a:gridCol w="544031">
                    <a:extLst>
                      <a:ext uri="{9D8B030D-6E8A-4147-A177-3AD203B41FA5}">
                        <a16:colId xmlns:a16="http://schemas.microsoft.com/office/drawing/2014/main" val="1455042089"/>
                      </a:ext>
                    </a:extLst>
                  </a:gridCol>
                </a:tblGrid>
                <a:tr h="498094">
                  <a:tc>
                    <a:txBody>
                      <a:bodyPr/>
                      <a:lstStyle/>
                      <a:p>
                        <a:pPr algn="l" fontAlgn="b"/>
                        <a:endPara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endParaRPr>
                      </a:p>
                    </a:txBody>
                    <a:tcPr marL="9525" marR="9525" marT="9525" marB="0" anchor="b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Training Set Score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Test Set Score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RMSE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MAE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28949220"/>
                    </a:ext>
                  </a:extLst>
                </a:tr>
                <a:tr h="306505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 err="1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GradientBoost</a:t>
                        </a:r>
                        <a:endParaRPr 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0.855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0.288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0.072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0.053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95883695"/>
                    </a:ext>
                  </a:extLst>
                </a:tr>
                <a:tr h="306505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Bagging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0.796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0.265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0.073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0.050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70806972"/>
                    </a:ext>
                  </a:extLst>
                </a:tr>
                <a:tr h="304894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 err="1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RandomForest</a:t>
                        </a:r>
                        <a:endParaRPr 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0.892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0.261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0.073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0.053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99203560"/>
                    </a:ext>
                  </a:extLst>
                </a:tr>
                <a:tr h="306505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Dummy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0.000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-0.022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0.086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0.065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532931817"/>
                    </a:ext>
                  </a:extLst>
                </a:tr>
              </a:tbl>
            </a:graphicData>
          </a:graphic>
        </p:graphicFrame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773F9CF-9143-4F92-A008-5F26D63111CB}"/>
                </a:ext>
              </a:extLst>
            </p:cNvPr>
            <p:cNvSpPr/>
            <p:nvPr/>
          </p:nvSpPr>
          <p:spPr>
            <a:xfrm>
              <a:off x="6148414" y="2957484"/>
              <a:ext cx="460851" cy="346384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446F69-63BA-485F-89D1-1F0C12A1C52C}"/>
              </a:ext>
            </a:extLst>
          </p:cNvPr>
          <p:cNvGrpSpPr/>
          <p:nvPr/>
        </p:nvGrpSpPr>
        <p:grpSpPr>
          <a:xfrm>
            <a:off x="8110203" y="2468495"/>
            <a:ext cx="3626510" cy="1722503"/>
            <a:chOff x="8308602" y="2468495"/>
            <a:chExt cx="3626510" cy="1722503"/>
          </a:xfrm>
        </p:grpSpPr>
        <p:graphicFrame>
          <p:nvGraphicFramePr>
            <p:cNvPr id="27" name="Content Placeholder 6">
              <a:extLst>
                <a:ext uri="{FF2B5EF4-FFF2-40B4-BE49-F238E27FC236}">
                  <a16:creationId xmlns:a16="http://schemas.microsoft.com/office/drawing/2014/main" id="{1627D9E6-E82C-4A4A-934B-1CD20DE16D6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6293520"/>
                </p:ext>
              </p:extLst>
            </p:nvPr>
          </p:nvGraphicFramePr>
          <p:xfrm>
            <a:off x="8308602" y="2468495"/>
            <a:ext cx="3626510" cy="1722503"/>
          </p:xfrm>
          <a:graphic>
            <a:graphicData uri="http://schemas.openxmlformats.org/drawingml/2006/table">
              <a:tbl>
                <a:tblPr>
                  <a:tableStyleId>{D27102A9-8310-4765-A935-A1911B00CA55}</a:tableStyleId>
                </a:tblPr>
                <a:tblGrid>
                  <a:gridCol w="989789">
                    <a:extLst>
                      <a:ext uri="{9D8B030D-6E8A-4147-A177-3AD203B41FA5}">
                        <a16:colId xmlns:a16="http://schemas.microsoft.com/office/drawing/2014/main" val="383053608"/>
                      </a:ext>
                    </a:extLst>
                  </a:gridCol>
                  <a:gridCol w="766000">
                    <a:extLst>
                      <a:ext uri="{9D8B030D-6E8A-4147-A177-3AD203B41FA5}">
                        <a16:colId xmlns:a16="http://schemas.microsoft.com/office/drawing/2014/main" val="4212066098"/>
                      </a:ext>
                    </a:extLst>
                  </a:gridCol>
                  <a:gridCol w="688898">
                    <a:extLst>
                      <a:ext uri="{9D8B030D-6E8A-4147-A177-3AD203B41FA5}">
                        <a16:colId xmlns:a16="http://schemas.microsoft.com/office/drawing/2014/main" val="3250644173"/>
                      </a:ext>
                    </a:extLst>
                  </a:gridCol>
                  <a:gridCol w="637792">
                    <a:extLst>
                      <a:ext uri="{9D8B030D-6E8A-4147-A177-3AD203B41FA5}">
                        <a16:colId xmlns:a16="http://schemas.microsoft.com/office/drawing/2014/main" val="3233689017"/>
                      </a:ext>
                    </a:extLst>
                  </a:gridCol>
                  <a:gridCol w="544031">
                    <a:extLst>
                      <a:ext uri="{9D8B030D-6E8A-4147-A177-3AD203B41FA5}">
                        <a16:colId xmlns:a16="http://schemas.microsoft.com/office/drawing/2014/main" val="1455042089"/>
                      </a:ext>
                    </a:extLst>
                  </a:gridCol>
                </a:tblGrid>
                <a:tr h="498094">
                  <a:tc>
                    <a:txBody>
                      <a:bodyPr/>
                      <a:lstStyle/>
                      <a:p>
                        <a:pPr algn="l" fontAlgn="b"/>
                        <a:endPara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endParaRPr>
                      </a:p>
                    </a:txBody>
                    <a:tcPr marL="9525" marR="9525" marT="9525" marB="0" anchor="b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Training Set Score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Test Set Score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RMSE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MAE</a:t>
                        </a:r>
                      </a:p>
                    </a:txBody>
                    <a:tcPr marL="9525" marR="9525" marT="9525" marB="0" anchor="ctr">
                      <a:lnB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28949220"/>
                    </a:ext>
                  </a:extLst>
                </a:tr>
                <a:tr h="306505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Bagging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0.415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0.065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0.056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0.047</a:t>
                        </a:r>
                      </a:p>
                    </a:txBody>
                    <a:tcPr marL="9525" marR="9525" marT="9525" marB="0" anchor="ctr">
                      <a:lnT w="38100" cap="flat" cmpd="sng" algn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95883695"/>
                    </a:ext>
                  </a:extLst>
                </a:tr>
                <a:tr h="306505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Dummy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0.000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-0.115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0.061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0.053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70806972"/>
                    </a:ext>
                  </a:extLst>
                </a:tr>
                <a:tr h="304894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 err="1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GradientBoost</a:t>
                        </a:r>
                        <a:endParaRPr 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0.978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-0.156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0.062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0.052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99203560"/>
                    </a:ext>
                  </a:extLst>
                </a:tr>
                <a:tr h="306505">
                  <a:tc>
                    <a:txBody>
                      <a:bodyPr/>
                      <a:lstStyle/>
                      <a:p>
                        <a:pPr algn="r" fontAlgn="ctr"/>
                        <a:r>
                          <a:rPr lang="en-US" sz="1050" b="1" kern="1200" dirty="0" err="1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RandomForest</a:t>
                        </a:r>
                        <a:endParaRPr 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0.857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-0.273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0.065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0.055</a:t>
                        </a:r>
                      </a:p>
                    </a:txBody>
                    <a:tcPr marL="9525" marR="9525" marT="9525" marB="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532931817"/>
                    </a:ext>
                  </a:extLst>
                </a:tr>
              </a:tbl>
            </a:graphicData>
          </a:graphic>
        </p:graphicFrame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85610AE-1535-4ED7-A4E2-0AE95BD86858}"/>
                </a:ext>
              </a:extLst>
            </p:cNvPr>
            <p:cNvSpPr/>
            <p:nvPr/>
          </p:nvSpPr>
          <p:spPr>
            <a:xfrm>
              <a:off x="10178278" y="2957433"/>
              <a:ext cx="460851" cy="346384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880B9F1-0136-4BC0-90CC-1BC24EB2D023}"/>
              </a:ext>
            </a:extLst>
          </p:cNvPr>
          <p:cNvSpPr txBox="1"/>
          <p:nvPr/>
        </p:nvSpPr>
        <p:spPr>
          <a:xfrm>
            <a:off x="957381" y="1357307"/>
            <a:ext cx="57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Population Score to beat:  </a:t>
            </a:r>
            <a:r>
              <a:rPr lang="en-US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0.340</a:t>
            </a:r>
            <a:r>
              <a:rPr lang="en-US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, with </a:t>
            </a:r>
            <a:r>
              <a:rPr lang="en-US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GradientBoost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ADCAC7-F91C-4492-9B77-92FB8CD4F520}"/>
              </a:ext>
            </a:extLst>
          </p:cNvPr>
          <p:cNvSpPr txBox="1"/>
          <p:nvPr/>
        </p:nvSpPr>
        <p:spPr>
          <a:xfrm>
            <a:off x="2679510" y="6394095"/>
            <a:ext cx="688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*</a:t>
            </a:r>
            <a:r>
              <a:rPr lang="en-US" sz="1400" dirty="0">
                <a:solidFill>
                  <a:schemeClr val="bg1"/>
                </a:solidFill>
              </a:rPr>
              <a:t> Indicates same feature marked as important in the population 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9AAC636-9D54-46D6-8B42-632AC4E7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96" y="285498"/>
            <a:ext cx="2056486" cy="1325563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8664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24FF-D219-4A4A-94F9-B5DF5B3A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12F4-B0DD-4E8C-96A0-121D7FEC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4"/>
            <a:ext cx="10722932" cy="3432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Q1 (Entire State) – households served and funding mechanisms were the most important attributes contributing to recycling success </a:t>
            </a:r>
          </a:p>
          <a:p>
            <a:pPr marL="0" indent="0">
              <a:buNone/>
            </a:pPr>
            <a:r>
              <a:rPr lang="en-US" dirty="0"/>
              <a:t>Q2 (Subclusters) – Did not see an improvement in assessing recycling effectiveness in different subgroups of the population. This could be that there is too small of a sample size in each group or that the model setup could be improved.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CD08B-FD85-4805-B54B-352D706E6BC3}"/>
              </a:ext>
            </a:extLst>
          </p:cNvPr>
          <p:cNvSpPr txBox="1"/>
          <p:nvPr/>
        </p:nvSpPr>
        <p:spPr>
          <a:xfrm>
            <a:off x="4900127" y="6086475"/>
            <a:ext cx="2391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Thank You!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4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9A9C-14A2-40D3-99EE-8E2F9ECE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490F-BD4A-4EC7-9CC1-D420BF59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1" y="2114550"/>
            <a:ext cx="9553574" cy="2452688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Adobe Garamond Pro Bold" panose="02020702060506020403" pitchFamily="18" charset="0"/>
              </a:rPr>
              <a:t>“ Which municipal waste handling services lead to higher rates of recycling per household?”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5F7BB-6219-45DB-9083-674C545C8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59" y="4636950"/>
            <a:ext cx="2876841" cy="18559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1BD22-4836-4EA4-B562-01B5FF96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0" y="4654318"/>
            <a:ext cx="1239512" cy="133445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5743905-F1B4-425D-8491-F954555FC10D}"/>
              </a:ext>
            </a:extLst>
          </p:cNvPr>
          <p:cNvGrpSpPr/>
          <p:nvPr/>
        </p:nvGrpSpPr>
        <p:grpSpPr>
          <a:xfrm>
            <a:off x="153113" y="2860449"/>
            <a:ext cx="1231637" cy="1793869"/>
            <a:chOff x="153113" y="2860449"/>
            <a:chExt cx="1231637" cy="17938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73DB7-B147-4C5F-A079-4F9F9F478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3893" flipH="1">
              <a:off x="626709" y="3515232"/>
              <a:ext cx="331762" cy="7869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9ACC2A-EBED-4C81-AFA1-58E6DF336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13" y="3149437"/>
              <a:ext cx="759280" cy="7592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C41FA3-8EB5-42AE-9616-4F23FE5A8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3957">
              <a:off x="625470" y="2860449"/>
              <a:ext cx="759280" cy="75928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A1D0675-3AFC-4C4C-B767-B9B7E4E45082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770896" y="4227297"/>
              <a:ext cx="1" cy="427021"/>
            </a:xfrm>
            <a:prstGeom prst="straightConnector1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E889122-5B4E-4AC3-96B6-933327BBE394}"/>
              </a:ext>
            </a:extLst>
          </p:cNvPr>
          <p:cNvGrpSpPr/>
          <p:nvPr/>
        </p:nvGrpSpPr>
        <p:grpSpPr>
          <a:xfrm>
            <a:off x="1299822" y="5372021"/>
            <a:ext cx="1464610" cy="1386634"/>
            <a:chOff x="1299822" y="5372021"/>
            <a:chExt cx="1464610" cy="13866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CAC560-9A73-4BC1-A88A-991E34BE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822" y="5372021"/>
              <a:ext cx="1124481" cy="12106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F21F89-0811-470F-A6D1-B0BFF694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951" y="5548043"/>
              <a:ext cx="1124481" cy="121061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94C98E-27A9-4806-9DE0-62844E54E935}"/>
              </a:ext>
            </a:extLst>
          </p:cNvPr>
          <p:cNvGrpSpPr/>
          <p:nvPr/>
        </p:nvGrpSpPr>
        <p:grpSpPr>
          <a:xfrm>
            <a:off x="1513375" y="4439920"/>
            <a:ext cx="1020215" cy="1277938"/>
            <a:chOff x="1513375" y="4439920"/>
            <a:chExt cx="1020215" cy="127793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28A0406-00EC-4FB7-9BE5-5B5985433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375" y="4439920"/>
              <a:ext cx="688816" cy="688816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287E6A-CB42-4C1E-B932-6AF93260D6A0}"/>
                </a:ext>
              </a:extLst>
            </p:cNvPr>
            <p:cNvCxnSpPr/>
            <p:nvPr/>
          </p:nvCxnSpPr>
          <p:spPr>
            <a:xfrm>
              <a:off x="1857782" y="5160143"/>
              <a:ext cx="1" cy="387392"/>
            </a:xfrm>
            <a:prstGeom prst="straightConnector1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D36F942-5C78-45F1-A7E7-C3B83458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32617" y="4684484"/>
              <a:ext cx="300973" cy="713936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969ABEF-8609-4C7C-8930-A14641919D77}"/>
                </a:ext>
              </a:extLst>
            </p:cNvPr>
            <p:cNvCxnSpPr/>
            <p:nvPr/>
          </p:nvCxnSpPr>
          <p:spPr>
            <a:xfrm>
              <a:off x="2363423" y="5330466"/>
              <a:ext cx="1" cy="387392"/>
            </a:xfrm>
            <a:prstGeom prst="straightConnector1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33FDEC2-659E-4E26-AAB8-C0826698D9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637" y="3235072"/>
            <a:ext cx="1057097" cy="10570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64E04CF0-16EC-4463-AC04-CB900F03D5C7}"/>
              </a:ext>
            </a:extLst>
          </p:cNvPr>
          <p:cNvGrpSpPr/>
          <p:nvPr/>
        </p:nvGrpSpPr>
        <p:grpSpPr>
          <a:xfrm flipH="1">
            <a:off x="8719263" y="4680116"/>
            <a:ext cx="3114488" cy="948979"/>
            <a:chOff x="8719263" y="4680116"/>
            <a:chExt cx="3114488" cy="94897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607640B-2B32-4C28-93DD-73496DE3D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84772" y="4680116"/>
              <a:ext cx="948979" cy="94897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49F34F-73DF-4113-857A-8FFAB6079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91756" y="4680116"/>
              <a:ext cx="948979" cy="94897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F4931AA-C553-4C9E-B5B9-E3F277C4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19263" y="4680116"/>
              <a:ext cx="948979" cy="948979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E61AB86-EC9E-4074-BF87-9A13F76E86BE}"/>
              </a:ext>
            </a:extLst>
          </p:cNvPr>
          <p:cNvGrpSpPr/>
          <p:nvPr/>
        </p:nvGrpSpPr>
        <p:grpSpPr>
          <a:xfrm flipH="1">
            <a:off x="8719263" y="5625690"/>
            <a:ext cx="3114488" cy="948979"/>
            <a:chOff x="8719263" y="5625690"/>
            <a:chExt cx="3114488" cy="94897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986D242-4246-4BA2-AD79-646E38DB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84772" y="5625690"/>
              <a:ext cx="948979" cy="94897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780724C-3D91-4921-92DC-534A9A59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19263" y="5625690"/>
              <a:ext cx="948979" cy="948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7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D67807-E20C-4202-B679-2B287819B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59" y="4636950"/>
            <a:ext cx="2876841" cy="18559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99A9C-14A2-40D3-99EE-8E2F9ECE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490F-BD4A-4EC7-9CC1-D420BF59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744" y="2078104"/>
            <a:ext cx="10025388" cy="2481263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Adobe Garamond Pro Bold" panose="02020702060506020403" pitchFamily="18" charset="0"/>
              </a:rPr>
              <a:t>“ Do the trends behind the rates of recycling per household change within certain clusters of municipalities?”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9C8791-4DB6-4615-B881-93F416F62C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74" y="4621390"/>
            <a:ext cx="2880426" cy="18828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83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9A9C-14A2-40D3-99EE-8E2F9ECE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490F-BD4A-4EC7-9CC1-D420BF59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76" y="1825625"/>
            <a:ext cx="8010524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latin typeface="Adobe Garamond Pro Bold" panose="02020702060506020403" pitchFamily="18" charset="0"/>
              </a:rPr>
              <a:t>“ Do the trends behind the rates of recycling per household change within certain clusters of municipalities?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F2AAA2-19B0-4EB2-A8DB-1E031F19C085}"/>
              </a:ext>
            </a:extLst>
          </p:cNvPr>
          <p:cNvSpPr/>
          <p:nvPr/>
        </p:nvSpPr>
        <p:spPr>
          <a:xfrm>
            <a:off x="-120770" y="0"/>
            <a:ext cx="12404785" cy="6927011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C2B7C-17F6-4A69-84AB-370CB718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87667" l="0" r="100000">
                        <a14:foregroundMark x1="38667" y1="85500" x2="22000" y2="67500"/>
                        <a14:foregroundMark x1="22000" y1="67667" x2="0" y2="67833"/>
                        <a14:foregroundMark x1="23444" y1="67833" x2="47000" y2="91333"/>
                        <a14:foregroundMark x1="38778" y1="85167" x2="33889" y2="91333"/>
                        <a14:foregroundMark x1="34111" y1="91167" x2="0" y2="91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845" b="14313"/>
          <a:stretch/>
        </p:blipFill>
        <p:spPr>
          <a:xfrm>
            <a:off x="0" y="4129087"/>
            <a:ext cx="6312886" cy="2728913"/>
          </a:xfrm>
          <a:prstGeom prst="rect">
            <a:avLst/>
          </a:prstGeom>
          <a:effectLst>
            <a:glow rad="101600">
              <a:schemeClr val="accent6">
                <a:lumMod val="20000"/>
                <a:lumOff val="80000"/>
                <a:alpha val="50000"/>
              </a:schemeClr>
            </a:glow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56700F4-3A21-4E46-A893-2827A666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2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86" y="4432307"/>
            <a:ext cx="6312886" cy="2425694"/>
          </a:xfrm>
          <a:prstGeom prst="rect">
            <a:avLst/>
          </a:prstGeom>
          <a:noFill/>
          <a:effectLst>
            <a:glow rad="127000">
              <a:schemeClr val="accent6">
                <a:lumMod val="20000"/>
                <a:lumOff val="80000"/>
                <a:alpha val="4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8DD5A5-BE6B-47C8-962E-1440A6843199}"/>
              </a:ext>
            </a:extLst>
          </p:cNvPr>
          <p:cNvSpPr txBox="1"/>
          <p:nvPr/>
        </p:nvSpPr>
        <p:spPr>
          <a:xfrm>
            <a:off x="0" y="4187867"/>
            <a:ext cx="16740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Adobe Garamond Pro Bold" panose="02020702060506020403" pitchFamily="18" charset="0"/>
              </a:rPr>
              <a:t>Boston</a:t>
            </a:r>
            <a:endParaRPr lang="en-US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48B72-589F-4165-8C6E-829C51E6C298}"/>
              </a:ext>
            </a:extLst>
          </p:cNvPr>
          <p:cNvSpPr txBox="1"/>
          <p:nvPr/>
        </p:nvSpPr>
        <p:spPr>
          <a:xfrm>
            <a:off x="8985436" y="4187867"/>
            <a:ext cx="31428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Adobe Garamond Pro Bold" panose="02020702060506020403" pitchFamily="18" charset="0"/>
              </a:rPr>
              <a:t>Williamstown</a:t>
            </a:r>
            <a:endParaRPr lang="en-US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9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DBEB-1E58-4F13-B558-E739D8E5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BD56-FC98-4B0E-8D8D-43EF449E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933" y="1720850"/>
            <a:ext cx="8940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 Municipality Waste Handling Survey</a:t>
            </a:r>
          </a:p>
          <a:p>
            <a:r>
              <a:rPr lang="en-US" dirty="0"/>
              <a:t>No. of Households served</a:t>
            </a:r>
          </a:p>
          <a:p>
            <a:r>
              <a:rPr lang="en-US" dirty="0"/>
              <a:t> Tonnage collected for trash and recycling</a:t>
            </a:r>
          </a:p>
          <a:p>
            <a:r>
              <a:rPr lang="en-US" dirty="0"/>
              <a:t> Trash service type and volume of carts</a:t>
            </a:r>
          </a:p>
          <a:p>
            <a:r>
              <a:rPr lang="en-US" dirty="0"/>
              <a:t> Recycling service type and volume of carts</a:t>
            </a:r>
          </a:p>
          <a:p>
            <a:r>
              <a:rPr lang="en-US" dirty="0"/>
              <a:t> Program funding mechanisms</a:t>
            </a:r>
          </a:p>
          <a:p>
            <a:r>
              <a:rPr lang="en-US" dirty="0"/>
              <a:t> Mandatory recycling, who it applies to, and who enforces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F4F-2659-4901-BBCD-E6583F406D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1896441"/>
            <a:ext cx="1724025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8EDFA-EF3B-4976-B774-FFD2DD3D1A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2899833"/>
            <a:ext cx="1724025" cy="7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6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EA00-9230-4F64-92D7-4A16DAB6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Municipalities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11A43-AF08-4D05-83C7-4DD12BAFC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9913" y="1820864"/>
            <a:ext cx="4613580" cy="482390"/>
          </a:xfrm>
        </p:spPr>
        <p:txBody>
          <a:bodyPr/>
          <a:lstStyle/>
          <a:p>
            <a:pPr algn="ctr"/>
            <a:r>
              <a:rPr lang="en-US" u="sng" dirty="0" err="1"/>
              <a:t>KMeans</a:t>
            </a:r>
            <a:r>
              <a:rPr lang="en-US" u="sng" dirty="0"/>
              <a:t> Clustering Schema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1C7FE2-D897-475A-A1A9-E0FD970DD1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13" y="2480875"/>
            <a:ext cx="4613580" cy="30876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B88B9-791D-4DF9-96B0-8C95EBD2C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5772" y="1820864"/>
            <a:ext cx="4613580" cy="482390"/>
          </a:xfrm>
        </p:spPr>
        <p:txBody>
          <a:bodyPr/>
          <a:lstStyle/>
          <a:p>
            <a:pPr algn="ctr"/>
            <a:r>
              <a:rPr lang="en-US" u="sng" dirty="0"/>
              <a:t>Hierarchical Clustering Schema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D23C8D-1A78-4C94-8737-166D9AE7F0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773" y="2480875"/>
            <a:ext cx="4596041" cy="308768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87399-E491-4708-8B97-A09AE071DE90}"/>
              </a:ext>
            </a:extLst>
          </p:cNvPr>
          <p:cNvSpPr txBox="1"/>
          <p:nvPr/>
        </p:nvSpPr>
        <p:spPr>
          <a:xfrm>
            <a:off x="1249913" y="5746184"/>
            <a:ext cx="4492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 = 6</a:t>
            </a:r>
          </a:p>
          <a:p>
            <a:r>
              <a:rPr lang="en-US" dirty="0">
                <a:solidFill>
                  <a:schemeClr val="bg1"/>
                </a:solidFill>
              </a:rPr>
              <a:t>(selected based on maximum number of clusters I’d feel comfortable analyzing)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4FD38-E61C-4560-9B3F-E189DF2828DE}"/>
              </a:ext>
            </a:extLst>
          </p:cNvPr>
          <p:cNvSpPr txBox="1"/>
          <p:nvPr/>
        </p:nvSpPr>
        <p:spPr>
          <a:xfrm>
            <a:off x="6465772" y="5735674"/>
            <a:ext cx="293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 = 4</a:t>
            </a:r>
          </a:p>
          <a:p>
            <a:r>
              <a:rPr lang="en-US" dirty="0">
                <a:solidFill>
                  <a:schemeClr val="bg1"/>
                </a:solidFill>
              </a:rPr>
              <a:t>(based on analysis of dendrogram)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90078-380A-4CBE-A74E-A322502BC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23" y="5759321"/>
            <a:ext cx="1412961" cy="8760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E808AF-7222-410D-91A2-F9D8E311D647}"/>
              </a:ext>
            </a:extLst>
          </p:cNvPr>
          <p:cNvCxnSpPr/>
          <p:nvPr/>
        </p:nvCxnSpPr>
        <p:spPr>
          <a:xfrm>
            <a:off x="9428674" y="6271405"/>
            <a:ext cx="1883584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F5B59AF-51B4-4C24-99EA-444C45FE68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96" y="285498"/>
            <a:ext cx="2056486" cy="1325563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61710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EA00-9230-4F64-92D7-4A16DAB6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Municipalities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B88B9-791D-4DF9-96B0-8C95EBD2C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772" y="1820864"/>
            <a:ext cx="4613580" cy="482390"/>
          </a:xfrm>
        </p:spPr>
        <p:txBody>
          <a:bodyPr/>
          <a:lstStyle/>
          <a:p>
            <a:pPr algn="ctr"/>
            <a:r>
              <a:rPr lang="en-US" u="sng" dirty="0"/>
              <a:t>Hierarchical Clustering Schema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D23C8D-1A78-4C94-8737-166D9AE7F0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773" y="2480875"/>
            <a:ext cx="4596041" cy="308768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F4FD38-E61C-4560-9B3F-E189DF2828DE}"/>
              </a:ext>
            </a:extLst>
          </p:cNvPr>
          <p:cNvSpPr txBox="1"/>
          <p:nvPr/>
        </p:nvSpPr>
        <p:spPr>
          <a:xfrm>
            <a:off x="6465772" y="5735674"/>
            <a:ext cx="293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 = 4</a:t>
            </a:r>
          </a:p>
          <a:p>
            <a:r>
              <a:rPr lang="en-US" dirty="0">
                <a:solidFill>
                  <a:schemeClr val="bg1"/>
                </a:solidFill>
              </a:rPr>
              <a:t>(based on analysis of dendrogram)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90078-380A-4CBE-A74E-A322502BC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23" y="5759321"/>
            <a:ext cx="1412961" cy="876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6D1C1A-6837-4265-AD6C-CF7283D020A2}"/>
              </a:ext>
            </a:extLst>
          </p:cNvPr>
          <p:cNvSpPr txBox="1"/>
          <p:nvPr/>
        </p:nvSpPr>
        <p:spPr>
          <a:xfrm>
            <a:off x="933365" y="1928549"/>
            <a:ext cx="4792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“Rural”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– Label 0, 179 municipalities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“Sub-urban” 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– Label 2, 52 municipalities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“Urban” 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– Label 1, 35 municipalities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Boston 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– Label 3, only 1 municipality </a:t>
            </a:r>
            <a:r>
              <a:rPr lang="en-US" dirty="0">
                <a:solidFill>
                  <a:schemeClr val="bg1"/>
                </a:solidFill>
                <a:latin typeface="-apple-system"/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7CC3C3-07F9-440B-8A66-A611564DA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06" y="4197244"/>
            <a:ext cx="1857634" cy="13622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5CA39E-CEEE-4335-93D4-855C1A42494E}"/>
              </a:ext>
            </a:extLst>
          </p:cNvPr>
          <p:cNvSpPr txBox="1"/>
          <p:nvPr/>
        </p:nvSpPr>
        <p:spPr>
          <a:xfrm>
            <a:off x="1690471" y="5559509"/>
            <a:ext cx="2631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When looking at recycling rate distributions, each cluster was statistically different (Mann Whitney u-test)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508F9B-F66C-461F-A6C7-E441BC202FEE}"/>
              </a:ext>
            </a:extLst>
          </p:cNvPr>
          <p:cNvSpPr/>
          <p:nvPr/>
        </p:nvSpPr>
        <p:spPr>
          <a:xfrm>
            <a:off x="2303255" y="4451230"/>
            <a:ext cx="41148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90CC65-E74D-42D1-A0CD-340FE9E00067}"/>
              </a:ext>
            </a:extLst>
          </p:cNvPr>
          <p:cNvSpPr/>
          <p:nvPr/>
        </p:nvSpPr>
        <p:spPr>
          <a:xfrm>
            <a:off x="2714441" y="4724398"/>
            <a:ext cx="41148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F9CAE-6B05-48EA-9FCC-BE2414BE0637}"/>
              </a:ext>
            </a:extLst>
          </p:cNvPr>
          <p:cNvSpPr/>
          <p:nvPr/>
        </p:nvSpPr>
        <p:spPr>
          <a:xfrm>
            <a:off x="3125630" y="4997574"/>
            <a:ext cx="41148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ADF220-E190-45F8-B3BC-282B80A7C41D}"/>
              </a:ext>
            </a:extLst>
          </p:cNvPr>
          <p:cNvSpPr/>
          <p:nvPr/>
        </p:nvSpPr>
        <p:spPr>
          <a:xfrm>
            <a:off x="3536820" y="5270741"/>
            <a:ext cx="41148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6294FC-79D7-47DC-BC59-0027E0DE749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96" y="285498"/>
            <a:ext cx="2056486" cy="1325563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58108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C957-883C-4202-A038-233A9A33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Models &amp; Trends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562A71-42FB-4B4C-9341-7EB00137D0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816204"/>
              </p:ext>
            </p:extLst>
          </p:nvPr>
        </p:nvGraphicFramePr>
        <p:xfrm>
          <a:off x="3655023" y="2331888"/>
          <a:ext cx="5048252" cy="2769234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484240">
                  <a:extLst>
                    <a:ext uri="{9D8B030D-6E8A-4147-A177-3AD203B41FA5}">
                      <a16:colId xmlns:a16="http://schemas.microsoft.com/office/drawing/2014/main" val="383053608"/>
                    </a:ext>
                  </a:extLst>
                </a:gridCol>
                <a:gridCol w="891003">
                  <a:extLst>
                    <a:ext uri="{9D8B030D-6E8A-4147-A177-3AD203B41FA5}">
                      <a16:colId xmlns:a16="http://schemas.microsoft.com/office/drawing/2014/main" val="4212066098"/>
                    </a:ext>
                  </a:extLst>
                </a:gridCol>
                <a:gridCol w="891003">
                  <a:extLst>
                    <a:ext uri="{9D8B030D-6E8A-4147-A177-3AD203B41FA5}">
                      <a16:colId xmlns:a16="http://schemas.microsoft.com/office/drawing/2014/main" val="3250644173"/>
                    </a:ext>
                  </a:extLst>
                </a:gridCol>
                <a:gridCol w="891003">
                  <a:extLst>
                    <a:ext uri="{9D8B030D-6E8A-4147-A177-3AD203B41FA5}">
                      <a16:colId xmlns:a16="http://schemas.microsoft.com/office/drawing/2014/main" val="3233689017"/>
                    </a:ext>
                  </a:extLst>
                </a:gridCol>
                <a:gridCol w="891003">
                  <a:extLst>
                    <a:ext uri="{9D8B030D-6E8A-4147-A177-3AD203B41FA5}">
                      <a16:colId xmlns:a16="http://schemas.microsoft.com/office/drawing/2014/main" val="1455042089"/>
                    </a:ext>
                  </a:extLst>
                </a:gridCol>
              </a:tblGrid>
              <a:tr h="42005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Set Score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Set Score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949220"/>
                  </a:ext>
                </a:extLst>
              </a:tr>
              <a:tr h="4200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GS-optimized</a:t>
                      </a:r>
                    </a:p>
                    <a:p>
                      <a:pPr algn="r" fontAlgn="ctr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0.340</a:t>
                      </a: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883695"/>
                  </a:ext>
                </a:extLst>
              </a:tr>
              <a:tr h="4200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0.763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0.265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0.046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6972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GS-optimized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RandomForest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0.575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0.260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03560"/>
                  </a:ext>
                </a:extLst>
              </a:tr>
              <a:tr h="4200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GS-optimized Bagging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0.573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0.253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0.059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931817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RandomForest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0.877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0.112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85577"/>
                  </a:ext>
                </a:extLst>
              </a:tr>
              <a:tr h="2829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Bagging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39940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Dummy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0.070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0.057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7666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CF921-5ED3-44AF-B9A0-2C38D49322F2}"/>
              </a:ext>
            </a:extLst>
          </p:cNvPr>
          <p:cNvSpPr/>
          <p:nvPr/>
        </p:nvSpPr>
        <p:spPr>
          <a:xfrm>
            <a:off x="6235433" y="2850312"/>
            <a:ext cx="533400" cy="24765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A6C61-133E-44F2-A004-34E46E7F5043}"/>
              </a:ext>
            </a:extLst>
          </p:cNvPr>
          <p:cNvSpPr txBox="1"/>
          <p:nvPr/>
        </p:nvSpPr>
        <p:spPr>
          <a:xfrm>
            <a:off x="481463" y="1321356"/>
            <a:ext cx="57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Analysis of the Entire Population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C8EDC7-0C4D-4202-A124-6D23C8A7D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95" y="285748"/>
            <a:ext cx="2054737" cy="132556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41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C957-883C-4202-A038-233A9A33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Models &amp; Trends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506EDFE-3409-426D-A8AE-E3800C222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428998"/>
              </p:ext>
            </p:extLst>
          </p:nvPr>
        </p:nvGraphicFramePr>
        <p:xfrm>
          <a:off x="3735673" y="2675426"/>
          <a:ext cx="4720653" cy="2549529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3451629">
                  <a:extLst>
                    <a:ext uri="{9D8B030D-6E8A-4147-A177-3AD203B41FA5}">
                      <a16:colId xmlns:a16="http://schemas.microsoft.com/office/drawing/2014/main" val="44949616"/>
                    </a:ext>
                  </a:extLst>
                </a:gridCol>
                <a:gridCol w="1269024">
                  <a:extLst>
                    <a:ext uri="{9D8B030D-6E8A-4147-A177-3AD203B41FA5}">
                      <a16:colId xmlns:a16="http://schemas.microsoft.com/office/drawing/2014/main" val="2601316260"/>
                    </a:ext>
                  </a:extLst>
                </a:gridCol>
              </a:tblGrid>
              <a:tr h="791193"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9" marR="4709" marT="470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GS-optimized</a:t>
                      </a:r>
                    </a:p>
                    <a:p>
                      <a:pPr algn="ctr" fontAlgn="ctr"/>
                      <a:r>
                        <a:rPr lang="en-US" sz="11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14265"/>
                  </a:ext>
                </a:extLst>
              </a:tr>
              <a:tr h="2197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Households Served by Municipal Recycling Program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0.240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24634"/>
                  </a:ext>
                </a:extLst>
              </a:tr>
              <a:tr h="2197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Tip Fee as of 1/1/2020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0.180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899140"/>
                  </a:ext>
                </a:extLst>
              </a:tr>
              <a:tr h="2197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PAYT/ SMART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464359"/>
                  </a:ext>
                </a:extLst>
              </a:tr>
              <a:tr h="2197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is the annual fee?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15664"/>
                  </a:ext>
                </a:extLst>
              </a:tr>
              <a:tr h="2197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 for bulky waste?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37455"/>
                  </a:ext>
                </a:extLst>
              </a:tr>
              <a:tr h="2197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trash disposal tonnage include bulky waste?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11889"/>
                  </a:ext>
                </a:extLst>
              </a:tr>
              <a:tr h="2197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07816"/>
                  </a:ext>
                </a:extLst>
              </a:tr>
              <a:tr h="2197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Annual Bulky Waste Limit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4709" marR="4709" marT="47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239594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623E9D-1D02-476C-A411-C331B72AC748}"/>
              </a:ext>
            </a:extLst>
          </p:cNvPr>
          <p:cNvSpPr/>
          <p:nvPr/>
        </p:nvSpPr>
        <p:spPr>
          <a:xfrm>
            <a:off x="3859498" y="3482486"/>
            <a:ext cx="4495800" cy="888022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D2D2CC-2265-43B9-BC21-6ABCF33BF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95" y="285748"/>
            <a:ext cx="2054737" cy="132556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4EBA34-0E16-48FB-BA92-F4B54238D29E}"/>
              </a:ext>
            </a:extLst>
          </p:cNvPr>
          <p:cNvSpPr txBox="1"/>
          <p:nvPr/>
        </p:nvSpPr>
        <p:spPr>
          <a:xfrm>
            <a:off x="481463" y="1321356"/>
            <a:ext cx="57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Analysis of the Entire Population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954921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0F3F3"/>
      </a:lt2>
      <a:accent1>
        <a:srgbClr val="D55D3B"/>
      </a:accent1>
      <a:accent2>
        <a:srgbClr val="C32948"/>
      </a:accent2>
      <a:accent3>
        <a:srgbClr val="D53B9A"/>
      </a:accent3>
      <a:accent4>
        <a:srgbClr val="BE29C3"/>
      </a:accent4>
      <a:accent5>
        <a:srgbClr val="903BD5"/>
      </a:accent5>
      <a:accent6>
        <a:srgbClr val="4C39C7"/>
      </a:accent6>
      <a:hlink>
        <a:srgbClr val="9B3F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</TotalTime>
  <Words>600</Words>
  <Application>Microsoft Office PowerPoint</Application>
  <PresentationFormat>Widescreen</PresentationFormat>
  <Paragraphs>194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Adobe Garamond Pro Bold</vt:lpstr>
      <vt:lpstr>-apple-system</vt:lpstr>
      <vt:lpstr>Arial</vt:lpstr>
      <vt:lpstr>Avenir Next LT Pro</vt:lpstr>
      <vt:lpstr>Calibri</vt:lpstr>
      <vt:lpstr>Posterama</vt:lpstr>
      <vt:lpstr>SineVTI</vt:lpstr>
      <vt:lpstr>Recycling Effectiveness in Massachusetts</vt:lpstr>
      <vt:lpstr>The Question – part 1</vt:lpstr>
      <vt:lpstr>The Question – part 2</vt:lpstr>
      <vt:lpstr>The Question – part 2</vt:lpstr>
      <vt:lpstr>Data</vt:lpstr>
      <vt:lpstr>Clustering Municipalities</vt:lpstr>
      <vt:lpstr>Clustering Municipalities</vt:lpstr>
      <vt:lpstr>Baseline Models &amp; Trends</vt:lpstr>
      <vt:lpstr>Baseline Models &amp; Trends</vt:lpstr>
      <vt:lpstr>Models &amp; Trends within Clusters</vt:lpstr>
      <vt:lpstr>Take-aways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</dc:creator>
  <cp:lastModifiedBy>Diana</cp:lastModifiedBy>
  <cp:revision>38</cp:revision>
  <dcterms:created xsi:type="dcterms:W3CDTF">2021-02-21T17:33:03Z</dcterms:created>
  <dcterms:modified xsi:type="dcterms:W3CDTF">2021-02-22T16:51:16Z</dcterms:modified>
</cp:coreProperties>
</file>